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4" r:id="rId3"/>
    <p:sldId id="271" r:id="rId4"/>
    <p:sldId id="275" r:id="rId5"/>
    <p:sldId id="274" r:id="rId6"/>
    <p:sldId id="272" r:id="rId7"/>
    <p:sldId id="265" r:id="rId8"/>
    <p:sldId id="266" r:id="rId9"/>
    <p:sldId id="268" r:id="rId10"/>
    <p:sldId id="273" r:id="rId11"/>
    <p:sldId id="269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B6CCB77-B520-4C06-86CA-53354397C54A}">
          <p14:sldIdLst>
            <p14:sldId id="258"/>
            <p14:sldId id="264"/>
            <p14:sldId id="271"/>
            <p14:sldId id="275"/>
            <p14:sldId id="274"/>
            <p14:sldId id="272"/>
            <p14:sldId id="265"/>
            <p14:sldId id="266"/>
            <p14:sldId id="268"/>
            <p14:sldId id="273"/>
            <p14:sldId id="269"/>
            <p14:sldId id="263"/>
          </p14:sldIdLst>
        </p14:section>
        <p14:section name="Untitled Section" id="{0DFE395D-41E2-42F3-BDA6-478B1748A7F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 varScale="1">
        <p:scale>
          <a:sx n="58" d="100"/>
          <a:sy n="58" d="100"/>
        </p:scale>
        <p:origin x="9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80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59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30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77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547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73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74026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930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636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058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00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EEB18-239A-4770-B66C-8E8EDBDA3086}" type="datetimeFigureOut">
              <a:rPr lang="en-ID" smtClean="0"/>
              <a:t>17/09/2023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22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Adat" TargetMode="External"/><Relationship Id="rId2" Type="http://schemas.openxmlformats.org/officeDocument/2006/relationships/hyperlink" Target="https://id.wikipedia.org/wiki/Tuhan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Gua" TargetMode="External"/><Relationship Id="rId2" Type="http://schemas.openxmlformats.org/officeDocument/2006/relationships/hyperlink" Target="https://id.wikipedia.org/wiki/Bumi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id.wikipedia.org/wiki/Jiwa" TargetMode="External"/><Relationship Id="rId4" Type="http://schemas.openxmlformats.org/officeDocument/2006/relationships/hyperlink" Target="https://id.wikipedia.org/wiki/Pohon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ambar Background Pendidikan Budaya, Vektor dan File PSD untuk Unduh Gratis  | Pngtree">
            <a:extLst>
              <a:ext uri="{FF2B5EF4-FFF2-40B4-BE49-F238E27FC236}">
                <a16:creationId xmlns:a16="http://schemas.microsoft.com/office/drawing/2014/main" id="{FDA3FCA9-5897-B982-89B8-B7FCE9898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37D158C6-087A-019E-CE88-7BD4EC80C2DF}"/>
              </a:ext>
            </a:extLst>
          </p:cNvPr>
          <p:cNvSpPr/>
          <p:nvPr/>
        </p:nvSpPr>
        <p:spPr>
          <a:xfrm>
            <a:off x="5390147" y="1973179"/>
            <a:ext cx="6724851" cy="2165684"/>
          </a:xfrm>
          <a:prstGeom prst="homePlat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75A0AC-5E9B-C8B3-474A-17179479B4FE}"/>
              </a:ext>
            </a:extLst>
          </p:cNvPr>
          <p:cNvSpPr/>
          <p:nvPr/>
        </p:nvSpPr>
        <p:spPr>
          <a:xfrm>
            <a:off x="5925419" y="2551837"/>
            <a:ext cx="56543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9525">
                  <a:solidFill>
                    <a:srgbClr val="996633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60000" endA="900" endPos="60000" dist="29997" dir="5400000" sy="-100000" algn="bl" rotWithShape="0"/>
                </a:effectLst>
                <a:latin typeface="Arial Narrow" panose="020B0606020202030204" pitchFamily="34" charset="0"/>
              </a:rPr>
              <a:t>Manusia</a:t>
            </a:r>
            <a:r>
              <a:rPr lang="en-US" sz="5400" b="1" cap="none" spc="0" dirty="0">
                <a:ln w="9525">
                  <a:solidFill>
                    <a:srgbClr val="996633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60000" endA="900" endPos="60000" dist="29997" dir="5400000" sy="-100000" algn="bl" rotWithShape="0"/>
                </a:effectLst>
                <a:latin typeface="Arial Narrow" panose="020B0606020202030204" pitchFamily="34" charset="0"/>
              </a:rPr>
              <a:t> dan Agama</a:t>
            </a:r>
            <a:endParaRPr lang="en-ID" sz="5400" b="1" cap="none" spc="0" dirty="0">
              <a:ln w="9525">
                <a:solidFill>
                  <a:srgbClr val="996633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  <a:reflection blurRad="6350" stA="60000" endA="900" endPos="60000" dist="29997" dir="5400000" sy="-100000" algn="bl" rotWithShape="0"/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1572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DCCC2BB-C6D4-8C6C-323C-AFCCB9CB18C9}"/>
              </a:ext>
            </a:extLst>
          </p:cNvPr>
          <p:cNvSpPr txBox="1"/>
          <p:nvPr/>
        </p:nvSpPr>
        <p:spPr>
          <a:xfrm>
            <a:off x="779646" y="252439"/>
            <a:ext cx="1106905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AGAMA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AutoNum type="alphaUcPeriod"/>
            </a:pP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Pengertian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Agama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Agama (</a:t>
            </a:r>
            <a:r>
              <a:rPr 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sansekerta</a:t>
            </a: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Gama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Rusak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pengertiannya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kacau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rusak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GB" sz="2400" b="1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Agama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mengatur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kepercayaan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peribadatan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 tooltip="Tuh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Tuhan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sejenisnya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tata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kaidah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berhubungan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Ad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adat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istiadat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 dan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pandangan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dunia yang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menghubungkan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tatanan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kehidupan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agama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dipengaruhi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adat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istiadat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daerah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0" kern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setempat</a:t>
            </a:r>
            <a:r>
              <a:rPr lang="en-GB" sz="2400" b="0" kern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2400" b="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2400" b="1" kern="0" dirty="0">
              <a:solidFill>
                <a:srgbClr val="2021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Agama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diartikan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orientasi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obyek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pengabdian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Agama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menurut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Al Quran,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diambil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kata DIN yang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Agama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just">
              <a:buAutoNum type="alphaLcPeriod"/>
            </a:pP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Keberuntungan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lphaLcPeriod"/>
            </a:pP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Kepatuhan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lphaLcPeriod"/>
            </a:pP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Kekuasaan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bijaksana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lphaLcPeriod"/>
            </a:pP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Kecenderungan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alami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tendensi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396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043A14-FDCA-645D-E8B5-6545F54ABB30}"/>
              </a:ext>
            </a:extLst>
          </p:cNvPr>
          <p:cNvSpPr txBox="1"/>
          <p:nvPr/>
        </p:nvSpPr>
        <p:spPr>
          <a:xfrm>
            <a:off x="1443210" y="467208"/>
            <a:ext cx="480335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Agama </a:t>
            </a:r>
            <a:r>
              <a:rPr lang="en-GB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GB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Dien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id-ID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Agama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tatanan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mengatur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seseorang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Tuhan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agama pada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umumnya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mengatur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seseorang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denganTuhan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tetapi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juga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mengatur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dirinya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sendiri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orang lain.</a:t>
            </a:r>
            <a:endParaRPr lang="en-ID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55535C-A376-6E0B-D36E-8124F3D36736}"/>
              </a:ext>
            </a:extLst>
          </p:cNvPr>
          <p:cNvSpPr txBox="1"/>
          <p:nvPr/>
        </p:nvSpPr>
        <p:spPr>
          <a:xfrm>
            <a:off x="6731310" y="657961"/>
            <a:ext cx="432963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Kepercayaan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id-ID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merupakan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gagasan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mempercayai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Tuhan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ID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kepercayaan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diyakini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oleh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masyarakat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pedoman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hidup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menjalankan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kehidupan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sosial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keagamannya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masyarakat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kepercayaan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terdapat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fungsi-fungsi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yaitu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fungsi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psikologis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fungsi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ekologis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fungsi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sosial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Prof.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Dr.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Koentjaraningrat</a:t>
            </a:r>
            <a:r>
              <a:rPr lang="en-GB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(1923-1999)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401190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15E4BA-C46F-1D4F-02DE-8F8289BC6B7F}"/>
              </a:ext>
            </a:extLst>
          </p:cNvPr>
          <p:cNvSpPr txBox="1"/>
          <p:nvPr/>
        </p:nvSpPr>
        <p:spPr>
          <a:xfrm>
            <a:off x="2192358" y="850924"/>
            <a:ext cx="610334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4400" kern="0" dirty="0">
                <a:solidFill>
                  <a:srgbClr val="000000"/>
                </a:solidFill>
                <a:latin typeface="Times New Roman" panose="02020603050405020304" pitchFamily="18" charset="0"/>
              </a:rPr>
              <a:t>Jenis </a:t>
            </a:r>
            <a:r>
              <a:rPr lang="id-ID" sz="4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Kepercayaan</a:t>
            </a:r>
          </a:p>
          <a:p>
            <a:pPr marL="342900" indent="-342900">
              <a:buAutoNum type="arabicPeriod"/>
            </a:pPr>
            <a:r>
              <a:rPr lang="en-GB" sz="4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Dinamisme</a:t>
            </a:r>
            <a:endParaRPr lang="id-ID" sz="4400" kern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GB" sz="4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Animisme</a:t>
            </a:r>
            <a:r>
              <a:rPr lang="en-GB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id-ID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GB" sz="4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Politeisme</a:t>
            </a:r>
            <a:endParaRPr lang="id-ID" sz="4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GB" sz="4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Panteisme</a:t>
            </a:r>
            <a:endParaRPr lang="id-ID" sz="4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GB" sz="4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Monoteisme</a:t>
            </a:r>
            <a:endParaRPr lang="id-ID" sz="4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GB" sz="4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Totemisme</a:t>
            </a:r>
            <a:endParaRPr lang="en-ID" sz="4400" dirty="0"/>
          </a:p>
        </p:txBody>
      </p:sp>
    </p:spTree>
    <p:extLst>
      <p:ext uri="{BB962C8B-B14F-4D97-AF65-F5344CB8AC3E}">
        <p14:creationId xmlns:p14="http://schemas.microsoft.com/office/powerpoint/2010/main" val="2865807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610611-5C88-D218-3B28-D3C37DB5447B}"/>
              </a:ext>
            </a:extLst>
          </p:cNvPr>
          <p:cNvSpPr txBox="1"/>
          <p:nvPr/>
        </p:nvSpPr>
        <p:spPr>
          <a:xfrm>
            <a:off x="1024563" y="365611"/>
            <a:ext cx="3161845" cy="440120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d-ID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en-GB" sz="2800" b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Dinamisme</a:t>
            </a:r>
            <a:r>
              <a:rPr lang="en-GB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endParaRPr lang="en-ID" sz="2800" b="1" kern="0" dirty="0">
              <a:solidFill>
                <a:srgbClr val="202122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kaitan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agama dan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kepercayaan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pemujaan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roh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nenek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moyang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meninggal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menetap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tempat-tempat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tertentu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seperti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pohon-pohon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besar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ID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815659-0DE1-F7DA-5B45-D925D397EC55}"/>
              </a:ext>
            </a:extLst>
          </p:cNvPr>
          <p:cNvSpPr txBox="1"/>
          <p:nvPr/>
        </p:nvSpPr>
        <p:spPr>
          <a:xfrm>
            <a:off x="4494877" y="873087"/>
            <a:ext cx="3536418" cy="489364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d-ID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GB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Animisme</a:t>
            </a:r>
            <a:r>
              <a:rPr lang="en-GB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id-ID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kepercayaan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kepada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makhluk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Halus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ID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Kepercayaan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animisme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mempercayai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setiap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benda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 </a:t>
            </a:r>
            <a:r>
              <a:rPr lang="en-GB" sz="2400" u="none" strike="noStrik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 tooltip="Bum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Bumi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seperti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kawasan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tertentu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en-GB" sz="2400" u="none" strike="noStrik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 tooltip="Gu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gua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en-GB" sz="2400" u="none" strike="noStrik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 tooltip="Poh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pohon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batu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besar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mempunyai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2400" u="none" strike="noStrik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 tooltip="Jiw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jiwa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yang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mesti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dihormati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agar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roh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tersebut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tidak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mengganggu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manusia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ID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56130B-6921-8B5C-2BEE-70292618CB13}"/>
              </a:ext>
            </a:extLst>
          </p:cNvPr>
          <p:cNvSpPr txBox="1"/>
          <p:nvPr/>
        </p:nvSpPr>
        <p:spPr>
          <a:xfrm>
            <a:off x="8339764" y="1897657"/>
            <a:ext cx="3249981" cy="40934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d-ID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n-GB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Politeisme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id-ID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keyakinan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kepercayaan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mengakui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adanya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lebih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Tuhan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percaya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banyak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dewa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menyembah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banyak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dewa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ID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Contohnya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yaitu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seperti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Agama Hindu yang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menyebut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Tuhan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banyak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nama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seperti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dewa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Brahma, Wisnu,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Siwa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lain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sebagainya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ID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368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817611D-01A7-AB33-D2F0-2AB1E991F886}"/>
              </a:ext>
            </a:extLst>
          </p:cNvPr>
          <p:cNvSpPr txBox="1"/>
          <p:nvPr/>
        </p:nvSpPr>
        <p:spPr>
          <a:xfrm>
            <a:off x="1447153" y="286586"/>
            <a:ext cx="4270871" cy="286232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d-ID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en-GB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Panteisme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id-ID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meyakini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alam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semesta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Tuhan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ID" sz="2000" dirty="0">
              <a:solidFill>
                <a:srgbClr val="212529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Kepercayaan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menafikan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keyakinan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Tuhan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menciptakan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alam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kehadirannya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luar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alam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Penganut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panteisme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berpendapat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Tuhan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melingkupi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segalanya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melalui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alam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semesta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ID" sz="2000" dirty="0">
              <a:solidFill>
                <a:srgbClr val="212529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4F5130-7527-15BE-C9CB-AAF22508D805}"/>
              </a:ext>
            </a:extLst>
          </p:cNvPr>
          <p:cNvSpPr txBox="1"/>
          <p:nvPr/>
        </p:nvSpPr>
        <p:spPr>
          <a:xfrm>
            <a:off x="1447154" y="3447039"/>
            <a:ext cx="4270871" cy="175432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d-ID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en-GB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Monoteisme</a:t>
            </a:r>
            <a:r>
              <a:rPr lang="en-GB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id-ID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kepercayaan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berpendapat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hanya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satu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Tuhan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esa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berkuasa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penuh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atas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segala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sesuatu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Agama yang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termasuk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monoteisme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GB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Yahudi</a:t>
            </a:r>
            <a:r>
              <a:rPr lang="en-GB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Kristen, dan Islam.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D591B6-372C-9331-1973-C6C211EE1BF8}"/>
              </a:ext>
            </a:extLst>
          </p:cNvPr>
          <p:cNvSpPr txBox="1"/>
          <p:nvPr/>
        </p:nvSpPr>
        <p:spPr>
          <a:xfrm>
            <a:off x="6790069" y="557952"/>
            <a:ext cx="4270871" cy="470898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d-ID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</a:t>
            </a:r>
            <a:r>
              <a:rPr lang="en-GB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Totemisme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id-ID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meyakini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daya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sifat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keilahian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benda-benda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tertentu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selain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manusia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ID" sz="2000" dirty="0">
              <a:solidFill>
                <a:srgbClr val="212529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Kepercayaan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menganggap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hewan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tumbuhan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tertentu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memberi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pengaruh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baik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pengaruh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baik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dampak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buruk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bagi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penganutnya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ID" sz="2000" dirty="0">
              <a:solidFill>
                <a:srgbClr val="212529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Lazimnya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penganut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totemisme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menganggap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keramat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hewan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tumbuhan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dipercaya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totem,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serta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dilarang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membunuh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memakan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hewan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tumbuhan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tersebut</a:t>
            </a:r>
            <a:r>
              <a:rPr lang="en-GB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ID" sz="2000" dirty="0">
              <a:solidFill>
                <a:srgbClr val="212529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723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enag: Kebutuhan Al Quran di Indonesia 5 Juta Eksemplar Per Tahun">
            <a:extLst>
              <a:ext uri="{FF2B5EF4-FFF2-40B4-BE49-F238E27FC236}">
                <a16:creationId xmlns:a16="http://schemas.microsoft.com/office/drawing/2014/main" id="{CBAA2CC8-375E-41AD-CE18-DFC4C593E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7C1552-CD1E-E87F-41B9-7FAB46B07430}"/>
              </a:ext>
            </a:extLst>
          </p:cNvPr>
          <p:cNvSpPr txBox="1"/>
          <p:nvPr/>
        </p:nvSpPr>
        <p:spPr>
          <a:xfrm>
            <a:off x="1134736" y="431351"/>
            <a:ext cx="76627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latin typeface="Bahnschrift Light SemiCondensed" panose="020B0502040204020203" pitchFamily="34" charset="0"/>
              </a:rPr>
              <a:t>Ruang </a:t>
            </a:r>
            <a:r>
              <a:rPr lang="en-US" sz="3200" b="1" u="sng" dirty="0" err="1">
                <a:latin typeface="Bahnschrift Light SemiCondensed" panose="020B0502040204020203" pitchFamily="34" charset="0"/>
              </a:rPr>
              <a:t>lingkup</a:t>
            </a:r>
            <a:r>
              <a:rPr lang="en-US" sz="3200" b="1" u="sng" dirty="0">
                <a:latin typeface="Bahnschrift Light SemiCondensed" panose="020B0502040204020203" pitchFamily="34" charset="0"/>
              </a:rPr>
              <a:t> Agama  </a:t>
            </a:r>
            <a:endParaRPr lang="en-ID" sz="3200" b="1" u="sng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8EEE65-FD43-CE03-EAA0-2251B1C3ECBA}"/>
              </a:ext>
            </a:extLst>
          </p:cNvPr>
          <p:cNvSpPr txBox="1"/>
          <p:nvPr/>
        </p:nvSpPr>
        <p:spPr>
          <a:xfrm>
            <a:off x="1134737" y="1199006"/>
            <a:ext cx="598216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dirty="0" err="1">
                <a:latin typeface="Bahnschrift Light SemiCondensed" panose="020B0502040204020203" pitchFamily="34" charset="0"/>
              </a:rPr>
              <a:t>Pokok</a:t>
            </a:r>
            <a:r>
              <a:rPr lang="en-US" sz="3600" dirty="0">
                <a:latin typeface="Bahnschrift Light SemiCondensed" panose="020B0502040204020203" pitchFamily="34" charset="0"/>
              </a:rPr>
              <a:t> </a:t>
            </a:r>
            <a:r>
              <a:rPr lang="en-US" sz="3600" dirty="0" err="1">
                <a:latin typeface="Bahnschrift Light SemiCondensed" panose="020B0502040204020203" pitchFamily="34" charset="0"/>
              </a:rPr>
              <a:t>persoalan</a:t>
            </a:r>
            <a:r>
              <a:rPr lang="en-US" sz="3600" dirty="0">
                <a:latin typeface="Bahnschrift Light SemiCondensed" panose="020B0502040204020203" pitchFamily="34" charset="0"/>
              </a:rPr>
              <a:t> agama :</a:t>
            </a:r>
          </a:p>
          <a:p>
            <a:pPr marL="342900" indent="-342900" algn="just">
              <a:buAutoNum type="alphaLcPeriod"/>
            </a:pPr>
            <a:r>
              <a:rPr lang="en-US" sz="3600" dirty="0" err="1">
                <a:latin typeface="Bahnschrift Light SemiCondensed" panose="020B0502040204020203" pitchFamily="34" charset="0"/>
              </a:rPr>
              <a:t>Keyakinan</a:t>
            </a:r>
            <a:r>
              <a:rPr lang="en-US" sz="3600" dirty="0">
                <a:latin typeface="Bahnschrift Light SemiCondensed" panose="020B0502040204020203" pitchFamily="34" charset="0"/>
              </a:rPr>
              <a:t> (</a:t>
            </a:r>
            <a:r>
              <a:rPr lang="en-US" sz="3600" dirty="0" err="1">
                <a:latin typeface="Bahnschrift Light SemiCondensed" panose="020B0502040204020203" pitchFamily="34" charset="0"/>
              </a:rPr>
              <a:t>Credial</a:t>
            </a:r>
            <a:r>
              <a:rPr lang="en-US" sz="3600" dirty="0">
                <a:latin typeface="Bahnschrift Light SemiCondensed" panose="020B0502040204020203" pitchFamily="34" charset="0"/>
              </a:rPr>
              <a:t>)</a:t>
            </a:r>
          </a:p>
          <a:p>
            <a:pPr marL="342900" indent="-342900" algn="just">
              <a:buAutoNum type="alphaLcPeriod"/>
            </a:pPr>
            <a:r>
              <a:rPr lang="en-US" sz="3600" dirty="0" err="1">
                <a:latin typeface="Bahnschrift Light SemiCondensed" panose="020B0502040204020203" pitchFamily="34" charset="0"/>
              </a:rPr>
              <a:t>Peribadatan</a:t>
            </a:r>
            <a:r>
              <a:rPr lang="en-US" sz="3600" dirty="0">
                <a:latin typeface="Bahnschrift Light SemiCondensed" panose="020B0502040204020203" pitchFamily="34" charset="0"/>
              </a:rPr>
              <a:t> (Ritual)</a:t>
            </a:r>
          </a:p>
          <a:p>
            <a:pPr marL="342900" indent="-342900" algn="just">
              <a:buAutoNum type="alphaLcPeriod"/>
            </a:pPr>
            <a:r>
              <a:rPr lang="en-US" sz="3600" dirty="0" err="1">
                <a:latin typeface="Bahnschrift Light SemiCondensed" panose="020B0502040204020203" pitchFamily="34" charset="0"/>
              </a:rPr>
              <a:t>Sistem</a:t>
            </a:r>
            <a:r>
              <a:rPr lang="en-US" sz="3600" dirty="0">
                <a:latin typeface="Bahnschrift Light SemiCondensed" panose="020B0502040204020203" pitchFamily="34" charset="0"/>
              </a:rPr>
              <a:t> </a:t>
            </a:r>
            <a:r>
              <a:rPr lang="en-US" sz="3600" dirty="0" err="1">
                <a:latin typeface="Bahnschrift Light SemiCondensed" panose="020B0502040204020203" pitchFamily="34" charset="0"/>
              </a:rPr>
              <a:t>nilai</a:t>
            </a:r>
            <a:r>
              <a:rPr lang="en-US" sz="3600" dirty="0">
                <a:latin typeface="Bahnschrift Light SemiCondensed" panose="020B0502040204020203" pitchFamily="34" charset="0"/>
              </a:rPr>
              <a:t> yang </a:t>
            </a:r>
            <a:r>
              <a:rPr lang="en-US" sz="3600" dirty="0" err="1">
                <a:latin typeface="Bahnschrift Light SemiCondensed" panose="020B0502040204020203" pitchFamily="34" charset="0"/>
              </a:rPr>
              <a:t>mengatur</a:t>
            </a:r>
            <a:r>
              <a:rPr lang="en-US" sz="3600" dirty="0">
                <a:latin typeface="Bahnschrift Light SemiCondensed" panose="020B0502040204020203" pitchFamily="34" charset="0"/>
              </a:rPr>
              <a:t> </a:t>
            </a:r>
            <a:r>
              <a:rPr lang="en-US" sz="3600" dirty="0" err="1">
                <a:latin typeface="Bahnschrift Light SemiCondensed" panose="020B0502040204020203" pitchFamily="34" charset="0"/>
              </a:rPr>
              <a:t>hubungan</a:t>
            </a:r>
            <a:r>
              <a:rPr lang="en-US" sz="3600" dirty="0">
                <a:latin typeface="Bahnschrift Light SemiCondensed" panose="020B0502040204020203" pitchFamily="34" charset="0"/>
              </a:rPr>
              <a:t> </a:t>
            </a:r>
            <a:r>
              <a:rPr lang="en-US" sz="3600" dirty="0" err="1">
                <a:latin typeface="Bahnschrift Light SemiCondensed" panose="020B0502040204020203" pitchFamily="34" charset="0"/>
              </a:rPr>
              <a:t>manusia</a:t>
            </a:r>
            <a:r>
              <a:rPr lang="en-US" sz="3600" dirty="0">
                <a:latin typeface="Bahnschrift Light SemiCondensed" panose="020B0502040204020203" pitchFamily="34" charset="0"/>
              </a:rPr>
              <a:t> </a:t>
            </a:r>
            <a:r>
              <a:rPr lang="en-US" sz="3600" dirty="0" err="1">
                <a:latin typeface="Bahnschrift Light SemiCondensed" panose="020B0502040204020203" pitchFamily="34" charset="0"/>
              </a:rPr>
              <a:t>dengan</a:t>
            </a:r>
            <a:r>
              <a:rPr lang="en-US" sz="3600" dirty="0">
                <a:latin typeface="Bahnschrift Light SemiCondensed" panose="020B0502040204020203" pitchFamily="34" charset="0"/>
              </a:rPr>
              <a:t> </a:t>
            </a:r>
            <a:r>
              <a:rPr lang="en-US" sz="3600" dirty="0" err="1">
                <a:latin typeface="Bahnschrift Light SemiCondensed" panose="020B0502040204020203" pitchFamily="34" charset="0"/>
              </a:rPr>
              <a:t>manusia</a:t>
            </a:r>
            <a:r>
              <a:rPr lang="en-US" sz="3600" dirty="0">
                <a:latin typeface="Bahnschrift Light SemiCondensed" panose="020B0502040204020203" pitchFamily="34" charset="0"/>
              </a:rPr>
              <a:t> (</a:t>
            </a:r>
            <a:r>
              <a:rPr lang="en-US" sz="3600" dirty="0" err="1">
                <a:latin typeface="Bahnschrift Light SemiCondensed" panose="020B0502040204020203" pitchFamily="34" charset="0"/>
              </a:rPr>
              <a:t>hablum</a:t>
            </a:r>
            <a:r>
              <a:rPr lang="en-US" sz="3600" dirty="0">
                <a:latin typeface="Bahnschrift Light SemiCondensed" panose="020B0502040204020203" pitchFamily="34" charset="0"/>
              </a:rPr>
              <a:t> </a:t>
            </a:r>
            <a:r>
              <a:rPr lang="en-US" sz="3600" dirty="0" err="1">
                <a:latin typeface="Bahnschrift Light SemiCondensed" panose="020B0502040204020203" pitchFamily="34" charset="0"/>
              </a:rPr>
              <a:t>minannas</a:t>
            </a:r>
            <a:r>
              <a:rPr lang="en-US" sz="3600" dirty="0">
                <a:latin typeface="Bahnschrift Light SemiCondensed" panose="020B0502040204020203" pitchFamily="34" charset="0"/>
              </a:rPr>
              <a:t>) </a:t>
            </a:r>
            <a:r>
              <a:rPr lang="en-US" sz="3600" dirty="0" err="1">
                <a:latin typeface="Bahnschrift Light SemiCondensed" panose="020B0502040204020203" pitchFamily="34" charset="0"/>
              </a:rPr>
              <a:t>atau</a:t>
            </a:r>
            <a:r>
              <a:rPr lang="en-US" sz="3600" dirty="0">
                <a:latin typeface="Bahnschrift Light SemiCondensed" panose="020B0502040204020203" pitchFamily="34" charset="0"/>
              </a:rPr>
              <a:t> </a:t>
            </a:r>
            <a:r>
              <a:rPr lang="en-US" sz="3600" dirty="0" err="1">
                <a:latin typeface="Bahnschrift Light SemiCondensed" panose="020B0502040204020203" pitchFamily="34" charset="0"/>
              </a:rPr>
              <a:t>alam</a:t>
            </a:r>
            <a:r>
              <a:rPr lang="en-US" sz="3600" dirty="0">
                <a:latin typeface="Bahnschrift Light SemiCondensed" panose="020B0502040204020203" pitchFamily="34" charset="0"/>
              </a:rPr>
              <a:t> </a:t>
            </a:r>
            <a:r>
              <a:rPr lang="en-US" sz="3600" dirty="0" err="1">
                <a:latin typeface="Bahnschrift Light SemiCondensed" panose="020B0502040204020203" pitchFamily="34" charset="0"/>
              </a:rPr>
              <a:t>semesta</a:t>
            </a:r>
            <a:r>
              <a:rPr lang="en-US" sz="3600" dirty="0">
                <a:latin typeface="Bahnschrift Light SemiCondensed" panose="020B0502040204020203" pitchFamily="34" charset="0"/>
              </a:rPr>
              <a:t> yang </a:t>
            </a:r>
            <a:r>
              <a:rPr lang="en-US" sz="3600" dirty="0" err="1">
                <a:latin typeface="Bahnschrift Light SemiCondensed" panose="020B0502040204020203" pitchFamily="34" charset="0"/>
              </a:rPr>
              <a:t>dikaitkan</a:t>
            </a:r>
            <a:r>
              <a:rPr lang="en-US" sz="3600" dirty="0">
                <a:latin typeface="Bahnschrift Light SemiCondensed" panose="020B0502040204020203" pitchFamily="34" charset="0"/>
              </a:rPr>
              <a:t> </a:t>
            </a:r>
            <a:r>
              <a:rPr lang="en-US" sz="3600" dirty="0" err="1">
                <a:latin typeface="Bahnschrift Light SemiCondensed" panose="020B0502040204020203" pitchFamily="34" charset="0"/>
              </a:rPr>
              <a:t>dengan</a:t>
            </a:r>
            <a:r>
              <a:rPr lang="en-US" sz="3600" dirty="0">
                <a:latin typeface="Bahnschrift Light SemiCondensed" panose="020B0502040204020203" pitchFamily="34" charset="0"/>
              </a:rPr>
              <a:t> </a:t>
            </a:r>
            <a:r>
              <a:rPr lang="en-US" sz="3600" dirty="0" err="1">
                <a:latin typeface="Bahnschrift Light SemiCondensed" panose="020B0502040204020203" pitchFamily="34" charset="0"/>
              </a:rPr>
              <a:t>keyakinannya</a:t>
            </a:r>
            <a:r>
              <a:rPr lang="en-US" sz="3600" dirty="0">
                <a:latin typeface="Bahnschrift Light SemiCondensed" panose="020B0502040204020203" pitchFamily="34" charset="0"/>
              </a:rPr>
              <a:t>.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2297154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ckground Ppt Aesthetic HD Download Gratis">
            <a:extLst>
              <a:ext uri="{FF2B5EF4-FFF2-40B4-BE49-F238E27FC236}">
                <a16:creationId xmlns:a16="http://schemas.microsoft.com/office/drawing/2014/main" id="{4252DFB1-512E-2DE9-207A-ACEE24C00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7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5DA0DD-8ED7-BE3C-D10B-F0454C43FD48}"/>
              </a:ext>
            </a:extLst>
          </p:cNvPr>
          <p:cNvSpPr txBox="1"/>
          <p:nvPr/>
        </p:nvSpPr>
        <p:spPr>
          <a:xfrm>
            <a:off x="2137272" y="739360"/>
            <a:ext cx="81713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Bahnschrift SemiLight SemiConde" panose="020B0502040204020203" pitchFamily="34" charset="0"/>
              </a:rPr>
              <a:t>2.  </a:t>
            </a:r>
            <a:r>
              <a:rPr lang="en-US" sz="3600" b="1" dirty="0" err="1">
                <a:latin typeface="Bahnschrift SemiLight SemiConde" panose="020B0502040204020203" pitchFamily="34" charset="0"/>
              </a:rPr>
              <a:t>Macam-macam</a:t>
            </a:r>
            <a:r>
              <a:rPr lang="en-US" sz="3600" b="1" dirty="0">
                <a:latin typeface="Bahnschrift SemiLight SemiConde" panose="020B0502040204020203" pitchFamily="34" charset="0"/>
              </a:rPr>
              <a:t> Agama : </a:t>
            </a:r>
            <a:endParaRPr lang="en-ID" sz="36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38A405-1542-ECB8-C096-F8849A0F253F}"/>
              </a:ext>
            </a:extLst>
          </p:cNvPr>
          <p:cNvSpPr txBox="1"/>
          <p:nvPr/>
        </p:nvSpPr>
        <p:spPr>
          <a:xfrm>
            <a:off x="2137272" y="1370933"/>
            <a:ext cx="834062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 </a:t>
            </a: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dua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macam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agama </a:t>
            </a: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342900" indent="-34290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Agama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Samawi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Wahyu,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Yahudi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Nasrani, dan Islam  </a:t>
            </a:r>
          </a:p>
          <a:p>
            <a:pPr marL="342900" indent="-34290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Agama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agama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konsep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ketuhannya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Politeisme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monoteisme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Hindu, Buda, Kong hu cu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Agama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dianut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dunia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Yahudi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Nasrani, Hindu,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Bhuda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Islam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Nama-</a:t>
            </a: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nama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Agama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Agama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diakui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pemerintahan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Indonsia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Hindu </a:t>
            </a:r>
          </a:p>
          <a:p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Bhuda</a:t>
            </a:r>
            <a:endParaRPr lang="en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Kristen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katholik</a:t>
            </a:r>
            <a:endParaRPr lang="en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Kristen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Protestan</a:t>
            </a:r>
            <a:endParaRPr lang="en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5, Islam</a:t>
            </a:r>
          </a:p>
          <a:p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Kong Hu cu</a:t>
            </a:r>
          </a:p>
        </p:txBody>
      </p:sp>
    </p:spTree>
    <p:extLst>
      <p:ext uri="{BB962C8B-B14F-4D97-AF65-F5344CB8AC3E}">
        <p14:creationId xmlns:p14="http://schemas.microsoft.com/office/powerpoint/2010/main" val="1287084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FD3EBED-17B4-529F-E40B-1DE0754FB77B}"/>
              </a:ext>
            </a:extLst>
          </p:cNvPr>
          <p:cNvSpPr txBox="1"/>
          <p:nvPr/>
        </p:nvSpPr>
        <p:spPr>
          <a:xfrm>
            <a:off x="1653138" y="810057"/>
            <a:ext cx="9733547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US" sz="3200" dirty="0" err="1">
                <a:latin typeface="Bahnschrift SemiLight SemiConde" panose="020B0502040204020203" pitchFamily="34" charset="0"/>
              </a:rPr>
              <a:t>Aqidah</a:t>
            </a:r>
            <a:endParaRPr lang="en-US" sz="3200" dirty="0">
              <a:latin typeface="Bahnschrift SemiLight SemiConde" panose="020B0502040204020203" pitchFamily="34" charset="0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sz="3200" dirty="0">
                <a:latin typeface="Bahnschrift SemiLight SemiConde" panose="020B0502040204020203" pitchFamily="34" charset="0"/>
              </a:rPr>
              <a:t>Ibadah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3200" dirty="0" err="1">
                <a:latin typeface="Bahnschrift SemiLight SemiConde" panose="020B0502040204020203" pitchFamily="34" charset="0"/>
              </a:rPr>
              <a:t>Ikhsan</a:t>
            </a:r>
            <a:endParaRPr lang="en-US" sz="3200" dirty="0">
              <a:latin typeface="Bahnschrift SemiLight SemiConde" panose="020B0502040204020203" pitchFamily="34" charset="0"/>
            </a:endParaRPr>
          </a:p>
          <a:p>
            <a:r>
              <a:rPr lang="en-US" sz="3200" dirty="0">
                <a:latin typeface="Bahnschrift SemiLight SemiConde" panose="020B0502040204020203" pitchFamily="34" charset="0"/>
              </a:rPr>
              <a:t>QS Al Baqarah :83</a:t>
            </a:r>
            <a:endParaRPr lang="en-US" sz="1800" dirty="0"/>
          </a:p>
          <a:p>
            <a:pPr marL="342900" indent="-342900">
              <a:buFont typeface="+mj-lt"/>
              <a:buAutoNum type="alphaLcParenR"/>
            </a:pPr>
            <a:endParaRPr lang="en-ID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822298-8EED-6820-8F6A-0CFFD7CFE4D5}"/>
              </a:ext>
            </a:extLst>
          </p:cNvPr>
          <p:cNvSpPr txBox="1"/>
          <p:nvPr/>
        </p:nvSpPr>
        <p:spPr>
          <a:xfrm>
            <a:off x="1295400" y="-31179"/>
            <a:ext cx="61938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Bahnschrift SemiLight SemiConde" panose="020B0502040204020203" pitchFamily="34" charset="0"/>
              </a:rPr>
              <a:t>5. </a:t>
            </a:r>
            <a:r>
              <a:rPr lang="en-US" sz="4000" b="1" dirty="0" err="1">
                <a:latin typeface="Bahnschrift SemiLight SemiConde" panose="020B0502040204020203" pitchFamily="34" charset="0"/>
              </a:rPr>
              <a:t>RukunAgama</a:t>
            </a:r>
            <a:endParaRPr lang="en-ID" sz="40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B3055E-A7BA-B981-F930-97751C00335C}"/>
              </a:ext>
            </a:extLst>
          </p:cNvPr>
          <p:cNvSpPr txBox="1"/>
          <p:nvPr/>
        </p:nvSpPr>
        <p:spPr>
          <a:xfrm>
            <a:off x="1839817" y="3434151"/>
            <a:ext cx="1006663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US" sz="2800" dirty="0" err="1">
                <a:latin typeface="Bahnschrift SemiLight SemiConde" panose="020B0502040204020203" pitchFamily="34" charset="0"/>
              </a:rPr>
              <a:t>Dinamisme</a:t>
            </a:r>
            <a:r>
              <a:rPr lang="en-US" sz="2800" dirty="0">
                <a:latin typeface="Bahnschrift SemiLight SemiConde" panose="020B0502040204020203" pitchFamily="34" charset="0"/>
              </a:rPr>
              <a:t> = </a:t>
            </a:r>
            <a:r>
              <a:rPr lang="en-GB" sz="2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emujaan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roh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nenek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moyang</a:t>
            </a:r>
            <a:endParaRPr lang="en-US" sz="2800" dirty="0">
              <a:latin typeface="Bahnschrift SemiLight SemiConde" panose="020B0502040204020203" pitchFamily="34" charset="0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sz="2800" dirty="0" err="1">
                <a:latin typeface="Bahnschrift SemiLight SemiConde" panose="020B0502040204020203" pitchFamily="34" charset="0"/>
              </a:rPr>
              <a:t>Antimisme</a:t>
            </a:r>
            <a:r>
              <a:rPr lang="en-US" sz="2800" dirty="0">
                <a:latin typeface="Bahnschrift SemiLight SemiConde" panose="020B0502040204020203" pitchFamily="34" charset="0"/>
              </a:rPr>
              <a:t> = </a:t>
            </a:r>
            <a:r>
              <a:rPr lang="en-GB" sz="2800" dirty="0" err="1">
                <a:latin typeface="Times New Roman" panose="02020603050405020304" pitchFamily="18" charset="0"/>
              </a:rPr>
              <a:t>K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epercayaan</a:t>
            </a: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kepada</a:t>
            </a: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makhluk</a:t>
            </a: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Halus</a:t>
            </a: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00" dirty="0">
              <a:latin typeface="Bahnschrift SemiLight SemiConde" panose="020B0502040204020203" pitchFamily="34" charset="0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sz="2800" dirty="0" err="1">
                <a:latin typeface="Bahnschrift SemiLight SemiConde" panose="020B0502040204020203" pitchFamily="34" charset="0"/>
              </a:rPr>
              <a:t>Politeisme</a:t>
            </a:r>
            <a:r>
              <a:rPr lang="en-US" sz="2800" dirty="0">
                <a:latin typeface="Bahnschrift SemiLight SemiConde" panose="020B0502040204020203" pitchFamily="34" charset="0"/>
              </a:rPr>
              <a:t> =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percaya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banyak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dewa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menyembah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banyak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dewa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00" dirty="0">
              <a:latin typeface="Bahnschrift SemiLight SemiConde" panose="020B0502040204020203" pitchFamily="34" charset="0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sz="2800" dirty="0" err="1">
                <a:latin typeface="Bahnschrift SemiLight SemiConde" panose="020B0502040204020203" pitchFamily="34" charset="0"/>
              </a:rPr>
              <a:t>Monoteisme</a:t>
            </a:r>
            <a:r>
              <a:rPr lang="en-US" sz="2800" dirty="0">
                <a:latin typeface="Bahnschrift SemiLight SemiConde" panose="020B0502040204020203" pitchFamily="34" charset="0"/>
              </a:rPr>
              <a:t> =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meyakini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daya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sifat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keilahian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benda-benda</a:t>
            </a:r>
            <a:r>
              <a:rPr lang="en-GB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tertentu</a:t>
            </a:r>
            <a:endParaRPr lang="en-US" sz="2800" dirty="0">
              <a:latin typeface="Bahnschrift SemiLight SemiConde" panose="020B0502040204020203" pitchFamily="34" charset="0"/>
            </a:endParaRPr>
          </a:p>
          <a:p>
            <a:endParaRPr lang="en-ID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6EF884-6147-C302-139A-6E715C10DF3D}"/>
              </a:ext>
            </a:extLst>
          </p:cNvPr>
          <p:cNvSpPr txBox="1"/>
          <p:nvPr/>
        </p:nvSpPr>
        <p:spPr>
          <a:xfrm>
            <a:off x="1295400" y="2795216"/>
            <a:ext cx="61938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Bahnschrift SemiLight SemiConde" panose="020B0502040204020203" pitchFamily="34" charset="0"/>
              </a:rPr>
              <a:t>6. </a:t>
            </a:r>
            <a:r>
              <a:rPr lang="en-US" sz="4000" b="1" dirty="0" err="1">
                <a:latin typeface="Bahnschrift SemiLight SemiConde" panose="020B0502040204020203" pitchFamily="34" charset="0"/>
              </a:rPr>
              <a:t>Istilah</a:t>
            </a:r>
            <a:r>
              <a:rPr lang="en-US" sz="4000" b="1" dirty="0">
                <a:latin typeface="Bahnschrift SemiLight SemiConde" panose="020B0502040204020203" pitchFamily="34" charset="0"/>
              </a:rPr>
              <a:t> </a:t>
            </a:r>
            <a:r>
              <a:rPr lang="en-US" sz="4000" b="1" dirty="0" err="1">
                <a:latin typeface="Bahnschrift SemiLight SemiConde" panose="020B0502040204020203" pitchFamily="34" charset="0"/>
              </a:rPr>
              <a:t>Kepercayaan</a:t>
            </a:r>
            <a:r>
              <a:rPr lang="en-US" sz="4000" b="1" dirty="0">
                <a:latin typeface="Bahnschrift SemiLight SemiConde" panose="020B0502040204020203" pitchFamily="34" charset="0"/>
              </a:rPr>
              <a:t> :</a:t>
            </a:r>
            <a:endParaRPr lang="en-ID" sz="4000" b="1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767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D90FFC-5149-29A1-09C8-30F37CB13183}"/>
              </a:ext>
            </a:extLst>
          </p:cNvPr>
          <p:cNvSpPr txBox="1"/>
          <p:nvPr/>
        </p:nvSpPr>
        <p:spPr>
          <a:xfrm>
            <a:off x="385010" y="0"/>
            <a:ext cx="1126155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400" dirty="0" err="1"/>
              <a:t>Mengapa</a:t>
            </a:r>
            <a:r>
              <a:rPr lang="en-ID" sz="2400" dirty="0"/>
              <a:t> </a:t>
            </a:r>
            <a:r>
              <a:rPr lang="en-ID" sz="2400" dirty="0" err="1"/>
              <a:t>Manusia</a:t>
            </a:r>
            <a:r>
              <a:rPr lang="en-ID" sz="2400" dirty="0"/>
              <a:t> </a:t>
            </a:r>
            <a:r>
              <a:rPr lang="en-ID" sz="2400" dirty="0" err="1"/>
              <a:t>Butuh</a:t>
            </a:r>
            <a:r>
              <a:rPr lang="en-ID" sz="2400" dirty="0"/>
              <a:t> </a:t>
            </a:r>
            <a:r>
              <a:rPr lang="en-ID" sz="2400" dirty="0" err="1"/>
              <a:t>terhadap</a:t>
            </a:r>
            <a:r>
              <a:rPr lang="en-ID" sz="2400" dirty="0"/>
              <a:t> agama ?</a:t>
            </a:r>
            <a:endParaRPr lang="en-ID" sz="2400" dirty="0">
              <a:solidFill>
                <a:srgbClr val="212121"/>
              </a:solidFill>
              <a:latin typeface="Amiri"/>
            </a:endParaRPr>
          </a:p>
          <a:p>
            <a:pPr algn="just"/>
            <a:endParaRPr lang="en-ID" sz="2400" dirty="0">
              <a:solidFill>
                <a:srgbClr val="212121"/>
              </a:solidFill>
              <a:latin typeface="Amiri"/>
            </a:endParaRPr>
          </a:p>
          <a:p>
            <a:pPr algn="just"/>
            <a:r>
              <a:rPr lang="en-ID" sz="2400" dirty="0" err="1">
                <a:solidFill>
                  <a:srgbClr val="212121"/>
                </a:solidFill>
                <a:latin typeface="Amiri"/>
              </a:rPr>
              <a:t>T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iga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alasan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mengapa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manusia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butuh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agama (Islam). (</a:t>
            </a:r>
            <a:r>
              <a:rPr lang="en-ID" sz="2400" dirty="0" err="1">
                <a:solidFill>
                  <a:srgbClr val="212121"/>
                </a:solidFill>
                <a:latin typeface="Amiri"/>
              </a:rPr>
              <a:t>Menurut</a:t>
            </a:r>
            <a:r>
              <a:rPr lang="en-ID" sz="2400" dirty="0">
                <a:solidFill>
                  <a:srgbClr val="212121"/>
                </a:solidFill>
                <a:latin typeface="Amiri"/>
              </a:rPr>
              <a:t>, KH. </a:t>
            </a:r>
            <a:r>
              <a:rPr lang="en-ID" sz="2400" dirty="0" err="1">
                <a:solidFill>
                  <a:srgbClr val="212121"/>
                </a:solidFill>
                <a:latin typeface="Amiri"/>
              </a:rPr>
              <a:t>Mustain</a:t>
            </a:r>
            <a:r>
              <a:rPr lang="en-ID" sz="2400" dirty="0">
                <a:solidFill>
                  <a:srgbClr val="212121"/>
                </a:solidFill>
                <a:latin typeface="Amiri"/>
              </a:rPr>
              <a:t> </a:t>
            </a:r>
            <a:r>
              <a:rPr lang="en-ID" sz="2400" dirty="0" err="1">
                <a:solidFill>
                  <a:srgbClr val="212121"/>
                </a:solidFill>
                <a:latin typeface="Amiri"/>
              </a:rPr>
              <a:t>Billah</a:t>
            </a:r>
            <a:r>
              <a:rPr lang="en-ID" sz="2400" dirty="0">
                <a:solidFill>
                  <a:srgbClr val="212121"/>
                </a:solidFill>
                <a:latin typeface="Amiri"/>
              </a:rPr>
              <a:t>, 2019)</a:t>
            </a:r>
            <a:endParaRPr lang="en-ID" sz="2400" b="0" i="0" dirty="0">
              <a:solidFill>
                <a:srgbClr val="212121"/>
              </a:solidFill>
              <a:effectLst/>
              <a:latin typeface="Amiri"/>
            </a:endParaRPr>
          </a:p>
          <a:p>
            <a:pPr algn="just"/>
            <a:r>
              <a:rPr lang="en-ID" sz="2400" b="1" i="0" dirty="0" err="1">
                <a:solidFill>
                  <a:srgbClr val="212121"/>
                </a:solidFill>
                <a:effectLst/>
                <a:latin typeface="Amiri"/>
              </a:rPr>
              <a:t>Pertama</a:t>
            </a:r>
            <a:r>
              <a:rPr lang="en-ID" sz="2400" b="1" i="0" dirty="0">
                <a:solidFill>
                  <a:srgbClr val="212121"/>
                </a:solidFill>
                <a:effectLst/>
                <a:latin typeface="Amiri"/>
              </a:rPr>
              <a:t>,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manusia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diciptakan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oleh Allah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dalam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dua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komponen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,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yaitu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jasad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dan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ruh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. Harus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dapat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menjadikan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agama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sebagai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panduan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,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pandangan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,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pegangan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dalam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aturan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dan tata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kekola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dalam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kehidupan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fitrah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manusia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.</a:t>
            </a:r>
          </a:p>
          <a:p>
            <a:pPr algn="just"/>
            <a:endParaRPr lang="en-ID" sz="2400" dirty="0"/>
          </a:p>
          <a:p>
            <a:pPr algn="just"/>
            <a:r>
              <a:rPr lang="en-ID" sz="2400" b="1" i="0" dirty="0" err="1">
                <a:solidFill>
                  <a:srgbClr val="212121"/>
                </a:solidFill>
                <a:effectLst/>
                <a:latin typeface="Amiri"/>
              </a:rPr>
              <a:t>Kedua</a:t>
            </a:r>
            <a:r>
              <a:rPr lang="en-ID" sz="2400" b="1" i="0" dirty="0">
                <a:solidFill>
                  <a:srgbClr val="212121"/>
                </a:solidFill>
                <a:effectLst/>
                <a:latin typeface="Amiri"/>
              </a:rPr>
              <a:t>,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manusia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dicptan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oleh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Alah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dalam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bentuk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yang paling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sempruna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. Karena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manusia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sudah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sangat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sempruna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dari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sisi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bentuk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fisiknya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,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maka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tentu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harus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pandai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bersyukur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. Salah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satu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bentuk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syukur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 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itu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adalah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beribadah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kepada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Allah. “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Untuk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beribadah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dengan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baik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dan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benar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,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ada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aturannya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. Dan Islam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sudah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mengatur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itu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dengan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sangat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lengkap</a:t>
            </a:r>
            <a:r>
              <a:rPr lang="en-ID" sz="2400" dirty="0">
                <a:solidFill>
                  <a:srgbClr val="212121"/>
                </a:solidFill>
                <a:latin typeface="Amiri"/>
              </a:rPr>
              <a:t>.</a:t>
            </a:r>
            <a:endParaRPr lang="en-ID" sz="2400" b="0" i="0" dirty="0">
              <a:solidFill>
                <a:srgbClr val="212121"/>
              </a:solidFill>
              <a:effectLst/>
              <a:latin typeface="Amiri"/>
            </a:endParaRPr>
          </a:p>
          <a:p>
            <a:pPr algn="just"/>
            <a:endParaRPr lang="en-ID" sz="2400" dirty="0">
              <a:solidFill>
                <a:srgbClr val="212121"/>
              </a:solidFill>
              <a:latin typeface="Amiri"/>
            </a:endParaRPr>
          </a:p>
          <a:p>
            <a:pPr algn="just"/>
            <a:r>
              <a:rPr lang="en-ID" sz="2400" b="1" i="0" dirty="0" err="1">
                <a:solidFill>
                  <a:srgbClr val="212121"/>
                </a:solidFill>
                <a:effectLst/>
                <a:latin typeface="Amiri"/>
              </a:rPr>
              <a:t>Ketiga</a:t>
            </a:r>
            <a:r>
              <a:rPr lang="en-ID" sz="2400" b="1" i="0" dirty="0">
                <a:solidFill>
                  <a:srgbClr val="212121"/>
                </a:solidFill>
                <a:effectLst/>
                <a:latin typeface="Amiri"/>
              </a:rPr>
              <a:t>,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manusia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diciptakan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oleh Allah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untuk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menjadi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khalifah (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pemimpin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).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Semua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manusia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adalah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khalifah,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sesuai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dengan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tingkatannya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.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Untuk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menjadi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pemimpin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yang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baik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,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pasti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butuh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panduan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.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Maka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Islam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sudah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menyiapkan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panduannya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secara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detail,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mulai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dari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bagaimana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menjadi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pemimpin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dalam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rumah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tangga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,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hingga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</a:t>
            </a:r>
            <a:r>
              <a:rPr lang="en-ID" sz="2400" b="0" i="0" dirty="0" err="1">
                <a:solidFill>
                  <a:srgbClr val="212121"/>
                </a:solidFill>
                <a:effectLst/>
                <a:latin typeface="Amiri"/>
              </a:rPr>
              <a:t>pemimpin</a:t>
            </a:r>
            <a:r>
              <a:rPr lang="en-ID" sz="2400" b="0" i="0" dirty="0">
                <a:solidFill>
                  <a:srgbClr val="212121"/>
                </a:solidFill>
                <a:effectLst/>
                <a:latin typeface="Amiri"/>
              </a:rPr>
              <a:t> negara.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618261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pt Background Aesthetic">
            <a:extLst>
              <a:ext uri="{FF2B5EF4-FFF2-40B4-BE49-F238E27FC236}">
                <a16:creationId xmlns:a16="http://schemas.microsoft.com/office/drawing/2014/main" id="{1FE30920-5769-3198-1FA3-62C213128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20EAE8-8B29-C7E0-1D42-6AD616D1D55E}"/>
              </a:ext>
            </a:extLst>
          </p:cNvPr>
          <p:cNvSpPr txBox="1"/>
          <p:nvPr/>
        </p:nvSpPr>
        <p:spPr>
          <a:xfrm>
            <a:off x="1133375" y="558068"/>
            <a:ext cx="102436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4000" b="1" dirty="0">
                <a:latin typeface="Bahnschrift SemiLight SemiConde" panose="020B0502040204020203" pitchFamily="34" charset="0"/>
              </a:rPr>
              <a:t>7</a:t>
            </a:r>
            <a:r>
              <a:rPr lang="en-US" sz="4000" b="1" dirty="0">
                <a:latin typeface="Bahnschrift SemiLight SemiConde" panose="020B0502040204020203" pitchFamily="34" charset="0"/>
              </a:rPr>
              <a:t>.		</a:t>
            </a:r>
            <a:r>
              <a:rPr lang="en-US" sz="4000" b="1" dirty="0" err="1">
                <a:latin typeface="Bahnschrift SemiLight SemiConde" panose="020B0502040204020203" pitchFamily="34" charset="0"/>
              </a:rPr>
              <a:t>Konsistensi</a:t>
            </a:r>
            <a:r>
              <a:rPr lang="en-US" sz="4000" b="1" dirty="0">
                <a:latin typeface="Bahnschrift SemiLight SemiConde" panose="020B0502040204020203" pitchFamily="34" charset="0"/>
              </a:rPr>
              <a:t> Agama</a:t>
            </a:r>
            <a:endParaRPr lang="en-ID" sz="3200" dirty="0">
              <a:latin typeface="Bahnschrift SemiLight SemiConde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D3AA38-E8E9-98D6-3B9F-94F5DE4C5598}"/>
              </a:ext>
            </a:extLst>
          </p:cNvPr>
          <p:cNvSpPr txBox="1"/>
          <p:nvPr/>
        </p:nvSpPr>
        <p:spPr>
          <a:xfrm>
            <a:off x="1948314" y="1682619"/>
            <a:ext cx="1024368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Bahnschrift SemiLight SemiConde" panose="020B0502040204020203" pitchFamily="34" charset="0"/>
              </a:rPr>
              <a:t>Langkah-Langkah </a:t>
            </a:r>
            <a:r>
              <a:rPr lang="en-US" sz="3600" b="1" dirty="0" err="1">
                <a:latin typeface="Bahnschrift SemiLight SemiConde" panose="020B0502040204020203" pitchFamily="34" charset="0"/>
              </a:rPr>
              <a:t>konsistensi</a:t>
            </a:r>
            <a:r>
              <a:rPr lang="en-US" sz="3600" b="1" dirty="0">
                <a:latin typeface="Bahnschrift SemiLight SemiConde" panose="020B0502040204020203" pitchFamily="34" charset="0"/>
              </a:rPr>
              <a:t> agama :</a:t>
            </a:r>
          </a:p>
          <a:p>
            <a:pPr marL="742950" indent="-742950">
              <a:buAutoNum type="arabicPeriod"/>
            </a:pPr>
            <a:r>
              <a:rPr lang="en-US" sz="3600" b="1" dirty="0" err="1">
                <a:latin typeface="Bahnschrift SemiLight SemiConde" panose="020B0502040204020203" pitchFamily="34" charset="0"/>
              </a:rPr>
              <a:t>Pengenalan</a:t>
            </a:r>
            <a:endParaRPr lang="en-US" sz="3600" b="1" dirty="0">
              <a:latin typeface="Bahnschrift SemiLight SemiConde" panose="020B0502040204020203" pitchFamily="34" charset="0"/>
            </a:endParaRPr>
          </a:p>
          <a:p>
            <a:pPr marL="742950" indent="-742950">
              <a:buAutoNum type="arabicPeriod"/>
            </a:pPr>
            <a:r>
              <a:rPr lang="en-US" sz="3600" b="1" dirty="0" err="1">
                <a:latin typeface="Bahnschrift SemiLight SemiConde" panose="020B0502040204020203" pitchFamily="34" charset="0"/>
              </a:rPr>
              <a:t>Pengertian</a:t>
            </a:r>
            <a:r>
              <a:rPr lang="en-US" sz="3600" b="1" dirty="0">
                <a:latin typeface="Bahnschrift SemiLight SemiConde" panose="020B0502040204020203" pitchFamily="34" charset="0"/>
              </a:rPr>
              <a:t> </a:t>
            </a:r>
          </a:p>
          <a:p>
            <a:pPr marL="742950" indent="-742950">
              <a:buAutoNum type="arabicPeriod"/>
            </a:pPr>
            <a:r>
              <a:rPr lang="en-US" sz="3600" b="1" dirty="0" err="1">
                <a:latin typeface="Bahnschrift SemiLight SemiConde" panose="020B0502040204020203" pitchFamily="34" charset="0"/>
              </a:rPr>
              <a:t>Penghayatan</a:t>
            </a:r>
            <a:endParaRPr lang="en-US" sz="3600" b="1" dirty="0">
              <a:latin typeface="Bahnschrift SemiLight SemiConde" panose="020B0502040204020203" pitchFamily="34" charset="0"/>
            </a:endParaRPr>
          </a:p>
          <a:p>
            <a:pPr marL="742950" indent="-742950">
              <a:buAutoNum type="arabicPeriod"/>
            </a:pPr>
            <a:r>
              <a:rPr lang="en-US" sz="3600" b="1" dirty="0" err="1">
                <a:latin typeface="Bahnschrift SemiLight SemiConde" panose="020B0502040204020203" pitchFamily="34" charset="0"/>
              </a:rPr>
              <a:t>Pengabdian</a:t>
            </a:r>
            <a:endParaRPr lang="en-US" sz="3600" b="1" dirty="0">
              <a:latin typeface="Bahnschrift SemiLight SemiConde" panose="020B0502040204020203" pitchFamily="34" charset="0"/>
            </a:endParaRPr>
          </a:p>
          <a:p>
            <a:pPr marL="742950" indent="-742950">
              <a:buAutoNum type="arabicPeriod"/>
            </a:pPr>
            <a:r>
              <a:rPr lang="en-US" sz="3600" b="1" dirty="0" err="1">
                <a:latin typeface="Bahnschrift SemiLight SemiConde" panose="020B0502040204020203" pitchFamily="34" charset="0"/>
              </a:rPr>
              <a:t>Pembelaan</a:t>
            </a:r>
            <a:endParaRPr lang="en-US" sz="3600" b="1" dirty="0">
              <a:latin typeface="Bahnschrift SemiLight SemiConde" panose="020B0502040204020203" pitchFamily="34" charset="0"/>
            </a:endParaRPr>
          </a:p>
          <a:p>
            <a:r>
              <a:rPr lang="en-US" sz="3600" b="1" dirty="0">
                <a:latin typeface="Bahnschrift SemiLight SemiConde" panose="020B0502040204020203" pitchFamily="34" charset="0"/>
              </a:rPr>
              <a:t>(QS. Al-</a:t>
            </a:r>
            <a:r>
              <a:rPr lang="en-US" sz="3600" b="1" dirty="0" err="1">
                <a:latin typeface="Bahnschrift SemiLight SemiConde" panose="020B0502040204020203" pitchFamily="34" charset="0"/>
              </a:rPr>
              <a:t>hujarat</a:t>
            </a:r>
            <a:r>
              <a:rPr lang="en-US" sz="3600" b="1" dirty="0">
                <a:latin typeface="Bahnschrift SemiLight SemiConde" panose="020B0502040204020203" pitchFamily="34" charset="0"/>
              </a:rPr>
              <a:t>, 15)</a:t>
            </a:r>
          </a:p>
          <a:p>
            <a:endParaRPr lang="en-ID" sz="3600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436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57B87D-1B2C-5055-C627-2587DC26D456}"/>
              </a:ext>
            </a:extLst>
          </p:cNvPr>
          <p:cNvSpPr txBox="1"/>
          <p:nvPr/>
        </p:nvSpPr>
        <p:spPr>
          <a:xfrm>
            <a:off x="226195" y="2236272"/>
            <a:ext cx="11267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/>
              <a:t>Selesai</a:t>
            </a:r>
            <a:r>
              <a:rPr lang="en-US" sz="3200" b="1" dirty="0"/>
              <a:t>…</a:t>
            </a:r>
            <a:endParaRPr lang="en-ID" sz="3200" b="1" dirty="0"/>
          </a:p>
        </p:txBody>
      </p:sp>
      <p:pic>
        <p:nvPicPr>
          <p:cNvPr id="4098" name="Picture 2" descr="Detail Download Template Powerpoint Aesthetic Koleksi Nomer 6">
            <a:extLst>
              <a:ext uri="{FF2B5EF4-FFF2-40B4-BE49-F238E27FC236}">
                <a16:creationId xmlns:a16="http://schemas.microsoft.com/office/drawing/2014/main" id="{63E569DB-B29C-279E-5D49-F78A868A6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2183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6E76EC-8713-8A1F-D1CE-3B930F52414D}"/>
              </a:ext>
            </a:extLst>
          </p:cNvPr>
          <p:cNvSpPr/>
          <p:nvPr/>
        </p:nvSpPr>
        <p:spPr>
          <a:xfrm>
            <a:off x="4118087" y="1889306"/>
            <a:ext cx="398218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 </a:t>
            </a:r>
            <a:r>
              <a:rPr lang="en-US" sz="5400" b="1" cap="none" spc="0" dirty="0" err="1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Sekian</a:t>
            </a:r>
            <a:r>
              <a:rPr lang="en-US" sz="5400" b="1" cap="none" spc="0" dirty="0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 </a:t>
            </a:r>
          </a:p>
          <a:p>
            <a:pPr algn="ctr"/>
            <a:r>
              <a:rPr lang="en-US" sz="5400" b="1" dirty="0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&amp;</a:t>
            </a:r>
          </a:p>
          <a:p>
            <a:pPr algn="ctr"/>
            <a:r>
              <a:rPr lang="en-US" sz="5400" b="1" cap="none" spc="0" dirty="0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  </a:t>
            </a:r>
            <a:r>
              <a:rPr lang="en-US" sz="5400" b="1" cap="none" spc="0" dirty="0" err="1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Terimakasih</a:t>
            </a:r>
            <a:r>
              <a:rPr lang="en-US" sz="5400" b="1" dirty="0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5400" b="1" cap="none" spc="0" dirty="0">
              <a:ln w="13462">
                <a:solidFill>
                  <a:srgbClr val="996633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97392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1002</TotalTime>
  <Words>845</Words>
  <Application>Microsoft Office PowerPoint</Application>
  <PresentationFormat>Widescreen</PresentationFormat>
  <Paragraphs>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Amiri</vt:lpstr>
      <vt:lpstr>Arial</vt:lpstr>
      <vt:lpstr>Arial Narrow</vt:lpstr>
      <vt:lpstr>Bahnschrift Light SemiCondensed</vt:lpstr>
      <vt:lpstr>Bahnschrift SemiLight SemiConde</vt:lpstr>
      <vt:lpstr>Gill Sans MT</vt:lpstr>
      <vt:lpstr>Times New Roman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Akhmad ivan</dc:creator>
  <cp:lastModifiedBy>aulia ridha</cp:lastModifiedBy>
  <cp:revision>19</cp:revision>
  <dcterms:created xsi:type="dcterms:W3CDTF">2022-09-16T12:37:10Z</dcterms:created>
  <dcterms:modified xsi:type="dcterms:W3CDTF">2023-09-16T23:02:39Z</dcterms:modified>
</cp:coreProperties>
</file>